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This module introduces Google Cloud. It covers cloud computing, IaaS and PaaS, the Google Cloud network, environmental impact, security, open APIs/open source, pricing, and billing. It aims to answer: What is Google Cloud? How is it organized? What makes it unique?</a:t>
            </a: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Virtualized data centers of today, which is the second wave, share similarities with the private data centers and colocation facilities of decades past. The components of virtualized data centers match the physical building blocks of hosted computing—servers, CPUs, disks, load balancers, and so on—but now they’re virtual devices.</a:t>
            </a: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With virtualization, enterprises still maintained the infrastructure; it’s still a user-controlled and user-configured environment.</a:t>
            </a: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Several years ago, Google realized that its business couldn’t move fast enough within the confines of the virtualization model. So Google switched to a container-based architecture—a fully automated, elastic third-wave cloud that consists of a combination of automated services and scalable data. Services automatically provision and configure the infrastructure used to run applications.</a:t>
            </a: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Today, Google Cloud makes this third-wave cloud available to Google customers. Google believes that, in the future, every company—regardless of size or industry—will differentiate itself from its competitors through technology. Increasingly, that technology will be in the form of software. Great software is based on high-quality data. This means that every company is, or will eventually become, a data company.</a:t>
            </a: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This move to virtualized data centers introduced customers to two new types of offerings: infrastructure as a service, commonly referred to as IaaS, and platform as a service, or PaaS.</a:t>
            </a: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IaaS delivers on-demand infrastructure resources via the cloud, such as raw compute, storage, and network capabilities, organized virtually into resources that are similar to physical data centers. Compute Engine is an example of a Google Cloud IaaS service.</a:t>
            </a: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PaaS delivers and manages all the hardware and software through the cloud. PaaS offerings, on the other hand, bind code to libraries that provide access to the infrastructure application needs. This allows more resources to be focused on application logic. App Engine is an example of a Google Cloud PaaS service.</a:t>
            </a: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the IaaS model, customers pay for the resources they allocate ahead of time; in the PaaS model, customers pay for the resources they actually use.</a:t>
            </a: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As cloud computing has evolved, the momentum has shifted toward managed infrastructure and managed services. Leveraging managed resources and services allows companies to concentrate more on their business goals and spend less time and money on creating and maintaining their technical infrastructure. It allows companies to deliver products and services to their customers more quickly and reliably. Serverless computing allows developers to concentrate on their code, rather than on server configuration, by eliminating the need for any infrastructure management.</a:t>
            </a:r>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SaaS provides the entire application stack, delivering an entire cloud-based application that customers can access and use. Software as a Service applications are not installed on your local computer - they run in the cloud as a service and are consumed directly over the internet by end users. Google's popular applications like Gmail, Docs, and Drive, collectively known as Google Workspace, are all classified as SaaS.</a:t>
            </a: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cloud is a hot topic but, what exactly is it? The US National Institute of Standards and Technology created the term cloud computing, although, there is nothing US-specific about it.</a:t>
            </a:r>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Now that we’ve learned about or had a refresher on the basics of cloud computing, let’s explore Google’s own network that Google Cloud runs on.</a:t>
            </a:r>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Google’s network is the largest network of its kind, and Google has invested billions of dollars over the years to build it.</a:t>
            </a:r>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Google’s global network is designed to give customers the highest possible throughput and lowest possible latencies for their applications by leveraging more than 100 content caching nodes worldwide–which are locations where high demand content is cached for quicker access–to respond to user requests from the location that will provide the quickest response time.</a:t>
            </a:r>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Google Cloud’s infrastructure is based in five major geographic locations: North America, South America, Europe, Asia, and Australia. Having multiple service locations is important because choosing where to locate applications affects qualities like availability, durability, and latency, the latter of which measures the time a packet of information takes to travel from its source to its destination.</a:t>
            </a:r>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Each of these locations are divided into a number of different regions and zones.</a:t>
            </a:r>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Regions represent independent geographic areas, and are composed of zones. For example, London, or europe-west2, is a region that currently comprises three different zones.</a:t>
            </a:r>
          </a:p>
        </p:txBody>
      </p:sp>
      <p:sp>
        <p:nvSpPr>
          <p:cNvPr id="4" name="Slide Number Placeholder 3"/>
          <p:cNvSpPr>
            <a:spLocks noGrp="1"/>
          </p:cNvSpPr>
          <p:nvPr>
            <p:ph type="sldNum" idx="5" sz="quarter"/>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A zone is an area where Google Cloud resources get deployed. For example, let’s say you launch a virtual machine using Compute Engine–more about Compute Engine in a bit–it will run in the zone that you specify to ensure resource redundancy.</a:t>
            </a:r>
          </a:p>
        </p:txBody>
      </p:sp>
      <p:sp>
        <p:nvSpPr>
          <p:cNvPr id="4" name="Slide Number Placeholder 3"/>
          <p:cNvSpPr>
            <a:spLocks noGrp="1"/>
          </p:cNvSpPr>
          <p:nvPr>
            <p:ph type="sldNum" idx="5" sz="quarter"/>
          </p:nvPr>
        </p:nvSpPr>
        <p:spPr/>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You can run resources in different regions. This is useful for bringing applications closer to users around the world, and also for protection in case there are issues with an entire region, say, due to a natural disaster.</a:t>
            </a:r>
          </a:p>
        </p:txBody>
      </p:sp>
      <p:sp>
        <p:nvSpPr>
          <p:cNvPr id="4" name="Slide Number Placeholder 3"/>
          <p:cNvSpPr>
            <a:spLocks noGrp="1"/>
          </p:cNvSpPr>
          <p:nvPr>
            <p:ph type="sldNum" idx="5" sz="quarter"/>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Some of Google Cloud’s services support placing resources in what we call a multi-region. For example, Spanner multi-region configurations allow you to replicate the database's data not just in multiple zones, but in multiple zones across multiple regions, as defined by the instance configuration.</a:t>
            </a:r>
          </a:p>
        </p:txBody>
      </p:sp>
      <p:sp>
        <p:nvSpPr>
          <p:cNvPr id="4" name="Slide Number Placeholder 3"/>
          <p:cNvSpPr>
            <a:spLocks noGrp="1"/>
          </p:cNvSpPr>
          <p:nvPr>
            <p:ph type="sldNum" idx="5" sz="quarter"/>
          </p:nvPr>
        </p:nvSpPr>
        <p:spPr/>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Google Cloud currently supports 121 zones in 40 regions, although this number is increasing all the time. The most up to date info can be found at cloud.google.com/about/locations.</a:t>
            </a: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Cloud computing is a way of using information technology (IT) that has five equally important traits. Customers get computing resources that are on-demand and self-service, access to those resources over the internet, resources are allocated from a provider, the resources are elastic, and customers pay only for what they use, or reserve as they go.</a:t>
            </a:r>
          </a:p>
        </p:txBody>
      </p:sp>
      <p:sp>
        <p:nvSpPr>
          <p:cNvPr id="4" name="Slide Number Placeholder 3"/>
          <p:cNvSpPr>
            <a:spLocks noGrp="1"/>
          </p:cNvSpPr>
          <p:nvPr>
            <p:ph type="sldNum" idx="5" sz="quarter"/>
          </p:nvPr>
        </p:nvSpPr>
        <p:spPr/>
      </p:sp>
    </p:spTree>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Now we will discuss the environmental impact of Google Cloud.</a:t>
            </a:r>
          </a:p>
        </p:txBody>
      </p:sp>
      <p:sp>
        <p:nvSpPr>
          <p:cNvPr id="4" name="Slide Number Placeholder 3"/>
          <p:cNvSpPr>
            <a:spLocks noGrp="1"/>
          </p:cNvSpPr>
          <p:nvPr>
            <p:ph type="sldNum" idx="5" sz="quarter"/>
          </p:nvPr>
        </p:nvSpPr>
        <p:spPr/>
      </p:sp>
    </p:spTree>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 virtual world, which includes Google Cloud’s network, is built on physical infrastructure, and all those racks of humming servers use huge amounts of energy. Together, all existing data centers use roughly 2% of the world’s electricity. So, Google works to make data centers run as efficiently as possible.</a:t>
            </a:r>
          </a:p>
        </p:txBody>
      </p:sp>
      <p:sp>
        <p:nvSpPr>
          <p:cNvPr id="4" name="Slide Number Placeholder 3"/>
          <p:cNvSpPr>
            <a:spLocks noGrp="1"/>
          </p:cNvSpPr>
          <p:nvPr>
            <p:ph type="sldNum" idx="5" sz="quarter"/>
          </p:nvPr>
        </p:nvSpPr>
        <p:spPr/>
      </p:sp>
    </p:spTree>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Just like our customers, Google is trying to do the right things for the planet. We understand that Google Cloud customers have environmental goals of their own, and running their workloads in Google Cloud can be a part of meeting them. Therefore, it’s important to note that Google's data centers were the first to achieve ISO 14001 certification, which is a standard that maps out a framework for improving resource efficiency and reducing waste.</a:t>
            </a:r>
          </a:p>
        </p:txBody>
      </p:sp>
      <p:sp>
        <p:nvSpPr>
          <p:cNvPr id="4" name="Slide Number Placeholder 3"/>
          <p:cNvSpPr>
            <a:spLocks noGrp="1"/>
          </p:cNvSpPr>
          <p:nvPr>
            <p:ph type="sldNum" idx="5" sz="quarter"/>
          </p:nvPr>
        </p:nvSpPr>
        <p:spPr/>
      </p:sp>
    </p:spTree>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This is Google’s data center in Hamina, Finland. The facility is one of the most advanced and efficient data centers in the Google fleet. Its cooling system, which uses sea water from the Bay of Finland, reduces energy use and is the first of its kind anywhere in the world.</a:t>
            </a:r>
          </a:p>
        </p:txBody>
      </p:sp>
      <p:sp>
        <p:nvSpPr>
          <p:cNvPr id="4" name="Slide Number Placeholder 3"/>
          <p:cNvSpPr>
            <a:spLocks noGrp="1"/>
          </p:cNvSpPr>
          <p:nvPr>
            <p:ph type="sldNum" idx="5" sz="quarter"/>
          </p:nvPr>
        </p:nvSpPr>
        <p:spPr/>
      </p:sp>
    </p:spTree>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 our founding decade, Google became the first major company to be carbon neutral. In our second decade, we were the first company to achieve 100% renewable energy. By 2030, we aim to be the first major company to operate carbon free.</a:t>
            </a:r>
          </a:p>
        </p:txBody>
      </p:sp>
      <p:sp>
        <p:nvSpPr>
          <p:cNvPr id="4" name="Slide Number Placeholder 3"/>
          <p:cNvSpPr>
            <a:spLocks noGrp="1"/>
          </p:cNvSpPr>
          <p:nvPr>
            <p:ph type="sldNum" idx="5" sz="quarter"/>
          </p:nvPr>
        </p:nvSpPr>
        <p:spPr/>
      </p:sp>
    </p:spTree>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Let's now discuss security in Google Cloud.</a:t>
            </a:r>
          </a:p>
        </p:txBody>
      </p:sp>
      <p:sp>
        <p:nvSpPr>
          <p:cNvPr id="4" name="Slide Number Placeholder 3"/>
          <p:cNvSpPr>
            <a:spLocks noGrp="1"/>
          </p:cNvSpPr>
          <p:nvPr>
            <p:ph type="sldNum" idx="5" sz="quarter"/>
          </p:nvPr>
        </p:nvSpPr>
        <p:spPr/>
      </p:sp>
    </p:spTree>
  </p:cSld>
  <p:clrMapOvr>
    <a:masterClrMapping/>
  </p:clrMapOvr>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Because Google has nine services with more than a billion users, you can bet security is always on the minds of Google's employees. Design for security is prevalent, throughout the infrastructure, that Google Cloud and Google services run-on.</a:t>
            </a:r>
          </a:p>
        </p:txBody>
      </p:sp>
      <p:sp>
        <p:nvSpPr>
          <p:cNvPr id="4" name="Slide Number Placeholder 3"/>
          <p:cNvSpPr>
            <a:spLocks noGrp="1"/>
          </p:cNvSpPr>
          <p:nvPr>
            <p:ph type="sldNum" idx="5" sz="quarter"/>
          </p:nvPr>
        </p:nvSpPr>
        <p:spPr/>
      </p:sp>
    </p:spTree>
  </p:cSld>
  <p:clrMapOvr>
    <a:masterClrMapping/>
  </p:clrMapOvr>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At the Hardware infrastructure level:</a:t>
            </a:r>
          </a:p>
        </p:txBody>
      </p:sp>
      <p:sp>
        <p:nvSpPr>
          <p:cNvPr id="4" name="Slide Number Placeholder 3"/>
          <p:cNvSpPr>
            <a:spLocks noGrp="1"/>
          </p:cNvSpPr>
          <p:nvPr>
            <p:ph type="sldNum" idx="5" sz="quarter"/>
          </p:nvPr>
        </p:nvSpPr>
        <p:spPr/>
      </p:sp>
    </p:spTree>
  </p:cSld>
  <p:clrMapOvr>
    <a:masterClrMapping/>
  </p:clrMapOvr>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Hardware design and provenance: Both the server boards and the networking equipment in Google data centers are custom designed by Google. Google also designs custom chips, including a hardware security chip that's currently being deployed on both servers and peripherals. Secure boot stack: Google server machines use a variety of technologies to ensure that they are booting the correct software stack, such as cryptographic signatures over the BIOS, bootloader, kernel, and base operating system image. Premises security: Google designs and builds its own data centers, which incorporate multiple layers of physical security protections. Access to these data centers is limited to only a very small fraction of Google employees.</a:t>
            </a:r>
          </a:p>
        </p:txBody>
      </p:sp>
      <p:sp>
        <p:nvSpPr>
          <p:cNvPr id="4" name="Slide Number Placeholder 3"/>
          <p:cNvSpPr>
            <a:spLocks noGrp="1"/>
          </p:cNvSpPr>
          <p:nvPr>
            <p:ph type="sldNum" idx="5" sz="quarter"/>
          </p:nvPr>
        </p:nvSpPr>
        <p:spPr/>
      </p:sp>
    </p:spTree>
  </p:cSld>
  <p:clrMapOvr>
    <a:masterClrMapping/>
  </p:clrMapOvr>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At the Service deployment level:</a:t>
            </a: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First, customers get computing resources that are on-demand and self-service. Through a web interface, users get the processing power, storage, and network they need with no need for human intervention.</a:t>
            </a:r>
          </a:p>
        </p:txBody>
      </p:sp>
      <p:sp>
        <p:nvSpPr>
          <p:cNvPr id="4" name="Slide Number Placeholder 3"/>
          <p:cNvSpPr>
            <a:spLocks noGrp="1"/>
          </p:cNvSpPr>
          <p:nvPr>
            <p:ph type="sldNum" idx="5" sz="quarter"/>
          </p:nvPr>
        </p:nvSpPr>
        <p:spPr/>
      </p:sp>
    </p:spTree>
  </p:cSld>
  <p:clrMapOvr>
    <a:masterClrMapping/>
  </p:clrMapOvr>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Encryption of inter-service communication: Google’s infrastructure provides cryptographic privacy and integrity for remote procedure call (“RPC”) data on the network. Google’s services communicate with each other using RPC calls. The infrastructure automatically encrypts all infrastructure RPC traﬃc which goes between data centers.</a:t>
            </a:r>
          </a:p>
        </p:txBody>
      </p:sp>
      <p:sp>
        <p:nvSpPr>
          <p:cNvPr id="4" name="Slide Number Placeholder 3"/>
          <p:cNvSpPr>
            <a:spLocks noGrp="1"/>
          </p:cNvSpPr>
          <p:nvPr>
            <p:ph type="sldNum" idx="5" sz="quarter"/>
          </p:nvPr>
        </p:nvSpPr>
        <p:spPr/>
      </p:sp>
    </p:spTree>
  </p:cSld>
  <p:clrMapOvr>
    <a:masterClrMapping/>
  </p:clrMapOvr>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At the User identity level:</a:t>
            </a:r>
          </a:p>
        </p:txBody>
      </p:sp>
      <p:sp>
        <p:nvSpPr>
          <p:cNvPr id="4" name="Slide Number Placeholder 3"/>
          <p:cNvSpPr>
            <a:spLocks noGrp="1"/>
          </p:cNvSpPr>
          <p:nvPr>
            <p:ph type="sldNum" idx="5" sz="quarter"/>
          </p:nvPr>
        </p:nvSpPr>
        <p:spPr/>
      </p:sp>
    </p:spTree>
  </p:cSld>
  <p:clrMapOvr>
    <a:masterClrMapping/>
  </p:clrMapOvr>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User identity: Google’s central identity service, which usually manifests to end users as the Google login page, goes beyond asking for a simple username and password. The service also intelligently challenges users for additional information based on risk factors such as whether they have logged in from the same device or a similar location in the past. Users also have the option of employing secondary factors when signing in, including devices based on the Universal 2nd Factor (U2F) open standard.</a:t>
            </a:r>
          </a:p>
        </p:txBody>
      </p:sp>
      <p:sp>
        <p:nvSpPr>
          <p:cNvPr id="4" name="Slide Number Placeholder 3"/>
          <p:cNvSpPr>
            <a:spLocks noGrp="1"/>
          </p:cNvSpPr>
          <p:nvPr>
            <p:ph type="sldNum" idx="5" sz="quarter"/>
          </p:nvPr>
        </p:nvSpPr>
        <p:spPr/>
      </p:sp>
    </p:spTree>
  </p:cSld>
  <p:clrMapOvr>
    <a:masterClrMapping/>
  </p:clrMapOvr>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At the Storage services level:</a:t>
            </a:r>
          </a:p>
        </p:txBody>
      </p:sp>
      <p:sp>
        <p:nvSpPr>
          <p:cNvPr id="4" name="Slide Number Placeholder 3"/>
          <p:cNvSpPr>
            <a:spLocks noGrp="1"/>
          </p:cNvSpPr>
          <p:nvPr>
            <p:ph type="sldNum" idx="5" sz="quarter"/>
          </p:nvPr>
        </p:nvSpPr>
        <p:spPr/>
      </p:sp>
    </p:spTree>
  </p:cSld>
  <p:clrMapOvr>
    <a:masterClrMapping/>
  </p:clrMapOvr>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Encryption at rest: Most applications at Google access physical storage (in other words, “file storage”) indirectly via storage services, and encryption (using centrally managed keys) is applied at the layer of these storage services. Google also enables hardware encryption support in hard drives and SSDs.</a:t>
            </a:r>
          </a:p>
        </p:txBody>
      </p:sp>
      <p:sp>
        <p:nvSpPr>
          <p:cNvPr id="4" name="Slide Number Placeholder 3"/>
          <p:cNvSpPr>
            <a:spLocks noGrp="1"/>
          </p:cNvSpPr>
          <p:nvPr>
            <p:ph type="sldNum" idx="5" sz="quarter"/>
          </p:nvPr>
        </p:nvSpPr>
        <p:spPr/>
      </p:sp>
    </p:spTree>
  </p:cSld>
  <p:clrMapOvr>
    <a:masterClrMapping/>
  </p:clrMapOvr>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At the Internet communication level:</a:t>
            </a:r>
          </a:p>
        </p:txBody>
      </p:sp>
      <p:sp>
        <p:nvSpPr>
          <p:cNvPr id="4" name="Slide Number Placeholder 3"/>
          <p:cNvSpPr>
            <a:spLocks noGrp="1"/>
          </p:cNvSpPr>
          <p:nvPr>
            <p:ph type="sldNum" idx="5" sz="quarter"/>
          </p:nvPr>
        </p:nvSpPr>
        <p:spPr/>
      </p:sp>
    </p:spTree>
  </p:cSld>
  <p:clrMapOvr>
    <a:masterClrMapping/>
  </p:clrMapOvr>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Google Front End (“GFE”): Google services that want to make themselves available on the Internet register themselves with an infrastructure service called the Google Front End, which ensures that all TLS connections are ended using a public-private key pair and an X.509 certiﬁcate from a Certiﬁed Authority (CA) as well as following best practices such as supporting perfect forward secrecy. The GFE additionally applies protections against Denial of Service attacks. Denial of Service (“DoS”) protection: The sheer scale of its infrastructure enables Google to simply absorb many DoS attacks.</a:t>
            </a:r>
          </a:p>
        </p:txBody>
      </p:sp>
      <p:sp>
        <p:nvSpPr>
          <p:cNvPr id="4" name="Slide Number Placeholder 3"/>
          <p:cNvSpPr>
            <a:spLocks noGrp="1"/>
          </p:cNvSpPr>
          <p:nvPr>
            <p:ph type="sldNum" idx="5" sz="quarter"/>
          </p:nvPr>
        </p:nvSpPr>
        <p:spPr/>
      </p:sp>
    </p:spTree>
  </p:cSld>
  <p:clrMapOvr>
    <a:masterClrMapping/>
  </p:clrMapOvr>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Finally, at Google’s Operational security level:</a:t>
            </a:r>
          </a:p>
        </p:txBody>
      </p:sp>
      <p:sp>
        <p:nvSpPr>
          <p:cNvPr id="4" name="Slide Number Placeholder 3"/>
          <p:cNvSpPr>
            <a:spLocks noGrp="1"/>
          </p:cNvSpPr>
          <p:nvPr>
            <p:ph type="sldNum" idx="5" sz="quarter"/>
          </p:nvPr>
        </p:nvSpPr>
        <p:spPr/>
      </p:sp>
    </p:spTree>
  </p:cSld>
  <p:clrMapOvr>
    <a:masterClrMapping/>
  </p:clrMapOvr>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Intrusion detection: Rules and machine intelligence give Google’s operational security teams warnings of possible incidents. Google conducts Red Team exercises to measure and improve the effectiveness of its detection and response mechanisms. Reducing insider risk: Google aggressively limits and actively monitors the activities of employees who have been granted administrative access to the infrastructure. Employee U2F use: To guard against phishing attacks against Google employees, employee accounts require use of U2F-compatible Security Keys.</a:t>
            </a:r>
          </a:p>
        </p:txBody>
      </p:sp>
      <p:sp>
        <p:nvSpPr>
          <p:cNvPr id="4" name="Slide Number Placeholder 3"/>
          <p:cNvSpPr>
            <a:spLocks noGrp="1"/>
          </p:cNvSpPr>
          <p:nvPr>
            <p:ph type="sldNum" idx="5" sz="quarter"/>
          </p:nvPr>
        </p:nvSpPr>
        <p:spPr/>
      </p:sp>
    </p:spTree>
  </p:cSld>
  <p:clrMapOvr>
    <a:masterClrMapping/>
  </p:clrMapOvr>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You can learn more about Google’s technical-infrastructure security at cloud.google.com/security/security-design.</a:t>
            </a: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Second, customers get access to those resources over the internet, from anywhere they have a connection.</a:t>
            </a:r>
          </a:p>
        </p:txBody>
      </p:sp>
      <p:sp>
        <p:nvSpPr>
          <p:cNvPr id="4" name="Slide Number Placeholder 3"/>
          <p:cNvSpPr>
            <a:spLocks noGrp="1"/>
          </p:cNvSpPr>
          <p:nvPr>
            <p:ph type="sldNum" idx="5" sz="quarter"/>
          </p:nvPr>
        </p:nvSpPr>
        <p:spPr/>
      </p:sp>
    </p:spTree>
  </p:cSld>
  <p:clrMapOvr>
    <a:masterClrMapping/>
  </p:clrMapOvr>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Here is a discussion on open APIs and open source in Google Cloud.</a:t>
            </a:r>
          </a:p>
        </p:txBody>
      </p:sp>
      <p:sp>
        <p:nvSpPr>
          <p:cNvPr id="4" name="Slide Number Placeholder 3"/>
          <p:cNvSpPr>
            <a:spLocks noGrp="1"/>
          </p:cNvSpPr>
          <p:nvPr>
            <p:ph type="sldNum" idx="5" sz="quarter"/>
          </p:nvPr>
        </p:nvSpPr>
        <p:spPr/>
      </p:sp>
    </p:spTree>
  </p:cSld>
  <p:clrMapOvr>
    <a:masterClrMapping/>
  </p:clrMapOvr>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Some people are afraid to bring their workloads to the cloud because they're afraid they'll get locked into a particular vendor. But if, for whatever reason, a customer decides that Google is no longer the best provider for their needs, we give customers the ability to run their applications elsewhere. Google publishes key elements of technology using open source licenses to create ecosystems that provide customers with options other than Google.</a:t>
            </a:r>
          </a:p>
        </p:txBody>
      </p:sp>
      <p:sp>
        <p:nvSpPr>
          <p:cNvPr id="4" name="Slide Number Placeholder 3"/>
          <p:cNvSpPr>
            <a:spLocks noGrp="1"/>
          </p:cNvSpPr>
          <p:nvPr>
            <p:ph type="sldNum" idx="5" sz="quarter"/>
          </p:nvPr>
        </p:nvSpPr>
        <p:spPr/>
      </p:sp>
    </p:spTree>
  </p:cSld>
  <p:clrMapOvr>
    <a:masterClrMapping/>
  </p:clrMapOvr>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For example, TensorFlow, an open source software library for machine learning developed inside Google, is at the heart of a strong open source ecosystem.</a:t>
            </a:r>
          </a:p>
        </p:txBody>
      </p:sp>
      <p:sp>
        <p:nvSpPr>
          <p:cNvPr id="4" name="Slide Number Placeholder 3"/>
          <p:cNvSpPr>
            <a:spLocks noGrp="1"/>
          </p:cNvSpPr>
          <p:nvPr>
            <p:ph type="sldNum" idx="5" sz="quarter"/>
          </p:nvPr>
        </p:nvSpPr>
        <p:spPr/>
      </p:sp>
    </p:spTree>
  </p:cSld>
  <p:clrMapOvr>
    <a:masterClrMapping/>
  </p:clrMapOvr>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Google provides interoperability at multiple layers of the stack. Kubernetes and Google Kubernetes Engine give customers the ability to mix and match microservices running across different clouds. Google Cloud Observability lets customers monitor workloads across multiple cloud providers.</a:t>
            </a:r>
          </a:p>
        </p:txBody>
      </p:sp>
      <p:sp>
        <p:nvSpPr>
          <p:cNvPr id="4" name="Slide Number Placeholder 3"/>
          <p:cNvSpPr>
            <a:spLocks noGrp="1"/>
          </p:cNvSpPr>
          <p:nvPr>
            <p:ph type="sldNum" idx="5" sz="quarter"/>
          </p:nvPr>
        </p:nvSpPr>
        <p:spPr/>
      </p:sp>
    </p:spTree>
  </p:cSld>
  <p:clrMapOvr>
    <a:masterClrMapping/>
  </p:clrMapOvr>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Now a word on Google Cloud’s pricing structure.</a:t>
            </a:r>
          </a:p>
        </p:txBody>
      </p:sp>
      <p:sp>
        <p:nvSpPr>
          <p:cNvPr id="4" name="Slide Number Placeholder 3"/>
          <p:cNvSpPr>
            <a:spLocks noGrp="1"/>
          </p:cNvSpPr>
          <p:nvPr>
            <p:ph type="sldNum" idx="5" sz="quarter"/>
          </p:nvPr>
        </p:nvSpPr>
        <p:spPr/>
      </p:sp>
    </p:spTree>
  </p:cSld>
  <p:clrMapOvr>
    <a:masterClrMapping/>
  </p:clrMapOvr>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Google was the first major cloud provider to deliver per-second billing for its Infrastructure-as-a-Service compute offering, Compute Engine. We’ll explore these products and services later in this course, but per-second billing is offered for users of Compute Engine, Google Kubernetes Engine (container infrastructure as a service), Dataproc (which is the equivalent of the big data system Hadoop, but operating as a service), and App Engine ﬂexible environment VMs (a platform as a service).</a:t>
            </a:r>
          </a:p>
        </p:txBody>
      </p:sp>
      <p:sp>
        <p:nvSpPr>
          <p:cNvPr id="4" name="Slide Number Placeholder 3"/>
          <p:cNvSpPr>
            <a:spLocks noGrp="1"/>
          </p:cNvSpPr>
          <p:nvPr>
            <p:ph type="sldNum" idx="5" sz="quarter"/>
          </p:nvPr>
        </p:nvSpPr>
        <p:spPr/>
      </p:sp>
    </p:spTree>
  </p:cSld>
  <p:clrMapOvr>
    <a:masterClrMapping/>
  </p:clrMapOvr>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Compute Engine offers automatically applied sustained-use discounts, which are automatic discounts that you get for running a virtual-machine instance for a signiﬁcant portion of the billing month. Speciﬁcally, when you run an instance for more than 25% of a month, Compute Engine automatically gives you a discount for every incremental minute you use for that instance. Custom virtual machine types allow Compute Engine virtual machines to be ﬁne-tuned with optimal amounts of vCPU and memory for their applications, so that you can tailor your pricing for your workloads.</a:t>
            </a:r>
          </a:p>
        </p:txBody>
      </p:sp>
      <p:sp>
        <p:nvSpPr>
          <p:cNvPr id="4" name="Slide Number Placeholder 3"/>
          <p:cNvSpPr>
            <a:spLocks noGrp="1"/>
          </p:cNvSpPr>
          <p:nvPr>
            <p:ph type="sldNum" idx="5" sz="quarter"/>
          </p:nvPr>
        </p:nvSpPr>
        <p:spPr/>
      </p:sp>
    </p:spTree>
  </p:cSld>
  <p:clrMapOvr>
    <a:masterClrMapping/>
  </p:clrMapOvr>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Our online pricing calculator can help estimate your costs. Visit cloud.google.com/products/calculator to try it out.</a:t>
            </a:r>
          </a:p>
        </p:txBody>
      </p:sp>
      <p:sp>
        <p:nvSpPr>
          <p:cNvPr id="4" name="Slide Number Placeholder 3"/>
          <p:cNvSpPr>
            <a:spLocks noGrp="1"/>
          </p:cNvSpPr>
          <p:nvPr>
            <p:ph type="sldNum" idx="5" sz="quarter"/>
          </p:nvPr>
        </p:nvSpPr>
        <p:spPr/>
      </p:sp>
    </p:spTree>
  </p:cSld>
  <p:clrMapOvr>
    <a:masterClrMapping/>
  </p:clrMapOvr>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We provide a few tools to help make sure you don’t accidentally run up a big Google Cloud bill. You can define budgets at the billing account level or at the project level. To be notified when costs approach your budget limit, you can create an alert. Reports is a visual tool in the Google Cloud console that allows you to monitor expenditure based on a project or services. Finally, Google Cloud also implements quotas, which are designed to prevent the over-consumption of resources because of an error or a malicious attack, protecting both account owners and the Google Cloud community as a whole.</a:t>
            </a:r>
          </a:p>
        </p:txBody>
      </p:sp>
      <p:sp>
        <p:nvSpPr>
          <p:cNvPr id="4" name="Slide Number Placeholder 3"/>
          <p:cNvSpPr>
            <a:spLocks noGrp="1"/>
          </p:cNvSpPr>
          <p:nvPr>
            <p:ph type="sldNum" idx="5" sz="quarter"/>
          </p:nvPr>
        </p:nvSpPr>
        <p:spPr/>
      </p:sp>
    </p:spTree>
  </p:cSld>
  <p:clrMapOvr>
    <a:masterClrMapping/>
  </p:clrMapOvr>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There are two types of quotas: rate quotas and allocation quotas. Both are applied at the project level. Rate quotas reset after a specific time. Allocation quotas govern the number of resources you can have in your projects.</a:t>
            </a: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Third, the provider of those resources has a big pool of them, and allocates them to users out of that pool. That allows the provider to buy in bulk and pass the savings on to the customers. Customers don't have to know or care about the exact physical location of those resources.</a:t>
            </a:r>
          </a:p>
        </p:txBody>
      </p:sp>
      <p:sp>
        <p:nvSpPr>
          <p:cNvPr id="4" name="Slide Number Placeholder 3"/>
          <p:cNvSpPr>
            <a:spLocks noGrp="1"/>
          </p:cNvSpPr>
          <p:nvPr>
            <p:ph type="sldNum" idx="5" sz="quarter"/>
          </p:nvPr>
        </p:nvSpPr>
        <p:spPr/>
      </p:sp>
    </p:spTree>
  </p:cSld>
  <p:clrMapOvr>
    <a:masterClrMapping/>
  </p:clrMapOvr>
</p:notes>
</file>

<file path=ppt/notesSlides/notesSlide6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Let's check your knowledge with a quiz!</a:t>
            </a:r>
          </a:p>
        </p:txBody>
      </p:sp>
      <p:sp>
        <p:nvSpPr>
          <p:cNvPr id="4" name="Slide Number Placeholder 3"/>
          <p:cNvSpPr>
            <a:spLocks noGrp="1"/>
          </p:cNvSpPr>
          <p:nvPr>
            <p:ph type="sldNum" idx="5" sz="quarter"/>
          </p:nvPr>
        </p:nvSpPr>
        <p:spPr/>
      </p:sp>
    </p:spTree>
  </p:cSld>
  <p:clrMapOvr>
    <a:masterClrMapping/>
  </p:clrMapOvr>
</p:notes>
</file>

<file path=ppt/notesSlides/notesSlide6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What is the primary benefit to a Google Cloud customer of using resources in several zones within a region?</a:t>
            </a:r>
          </a:p>
        </p:txBody>
      </p:sp>
      <p:sp>
        <p:nvSpPr>
          <p:cNvPr id="4" name="Slide Number Placeholder 3"/>
          <p:cNvSpPr>
            <a:spLocks noGrp="1"/>
          </p:cNvSpPr>
          <p:nvPr>
            <p:ph type="sldNum" idx="5" sz="quarter"/>
          </p:nvPr>
        </p:nvSpPr>
        <p:spPr/>
      </p:sp>
    </p:spTree>
  </p:cSld>
  <p:clrMapOvr>
    <a:masterClrMapping/>
  </p:clrMapOvr>
</p:notes>
</file>

<file path=ppt/notesSlides/notesSlide6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Why might a Google Cloud customer use resources in several zones within a region? A: For improved fault tolerance - Correct. As part of building a fault-tolerant application, you can spread your resources across multiple zones in a region. The other answers are not correct, the primary benefit is for improved fault tolerance.</a:t>
            </a:r>
          </a:p>
        </p:txBody>
      </p:sp>
      <p:sp>
        <p:nvSpPr>
          <p:cNvPr id="4" name="Slide Number Placeholder 3"/>
          <p:cNvSpPr>
            <a:spLocks noGrp="1"/>
          </p:cNvSpPr>
          <p:nvPr>
            <p:ph type="sldNum" idx="5" sz="quarter"/>
          </p:nvPr>
        </p:nvSpPr>
        <p:spPr/>
      </p:sp>
    </p:spTree>
  </p:cSld>
  <p:clrMapOvr>
    <a:masterClrMapping/>
  </p:clrMapOvr>
</p:notes>
</file>

<file path=ppt/notesSlides/notesSlide6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What type of cloud computing service lets you bind your application code to libraries that give access to the infrastructure your application needs?</a:t>
            </a:r>
          </a:p>
        </p:txBody>
      </p:sp>
      <p:sp>
        <p:nvSpPr>
          <p:cNvPr id="4" name="Slide Number Placeholder 3"/>
          <p:cNvSpPr>
            <a:spLocks noGrp="1"/>
          </p:cNvSpPr>
          <p:nvPr>
            <p:ph type="sldNum" idx="5" sz="quarter"/>
          </p:nvPr>
        </p:nvSpPr>
        <p:spPr/>
      </p:sp>
    </p:spTree>
  </p:cSld>
  <p:clrMapOvr>
    <a:masterClrMapping/>
  </p:clrMapOvr>
</p:notes>
</file>

<file path=ppt/notesSlides/notesSlide6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What type of cloud computing service lets you bind your application code to libraries that give access to the infrastructure your application needs? D: Platform as a Service - Correct!</a:t>
            </a:r>
          </a:p>
        </p:txBody>
      </p:sp>
      <p:sp>
        <p:nvSpPr>
          <p:cNvPr id="4" name="Slide Number Placeholder 3"/>
          <p:cNvSpPr>
            <a:spLocks noGrp="1"/>
          </p:cNvSpPr>
          <p:nvPr>
            <p:ph type="sldNum" idx="5" sz="quarter"/>
          </p:nvPr>
        </p:nvSpPr>
        <p:spPr/>
      </p:sp>
    </p:spTree>
  </p:cSld>
  <p:clrMapOvr>
    <a:masterClrMapping/>
  </p:clrMapOvr>
</p:notes>
</file>

<file path=ppt/notesSlides/notesSlide6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Why might a Google Cloud customer use resources in several regions around the world?</a:t>
            </a:r>
          </a:p>
        </p:txBody>
      </p:sp>
      <p:sp>
        <p:nvSpPr>
          <p:cNvPr id="4" name="Slide Number Placeholder 3"/>
          <p:cNvSpPr>
            <a:spLocks noGrp="1"/>
          </p:cNvSpPr>
          <p:nvPr>
            <p:ph type="sldNum" idx="5" sz="quarter"/>
          </p:nvPr>
        </p:nvSpPr>
        <p:spPr/>
      </p:sp>
    </p:spTree>
  </p:cSld>
  <p:clrMapOvr>
    <a:masterClrMapping/>
  </p:clrMapOvr>
</p:notes>
</file>

<file path=ppt/notesSlides/notesSlide6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Why might a Google Cloud customer use resources in several regions around the world? D: To bring their applications closer to users around the world, and for improved fault tolerance - That is correct.</a:t>
            </a: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Fourth, the resources are elastic–which means they’re flexible, so customers can be. If they need more resources they can get more, and quickly. If they need less, they can scale back.</a:t>
            </a: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And finally, the customers pay only for what they use, or reserve as they go. If they stop using resources, they stop paying. That's it. That's the definition of cloud.</a:t>
            </a: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To understand why the cloud model is so compelling nowadays, we need to look at some history. The trend towards cloud computing started with a first wave with something called colocation. Colocation gave users the financial efficiency of renting physical space, instead of investing in data center real estate.</a:t>
            </a: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g"/><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g"/><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g"/><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jpg"/><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g"/><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g"/><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g"/><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g"/><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g"/><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g"/><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g"/><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g"/><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g"/><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g"/><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g"/><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g"/><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g"/><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jpg"/><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g"/><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jpg"/><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jpg"/><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g"/><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g"/><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g"/><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g"/><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jpg"/><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g"/><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jpg"/><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jpg"/><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jpg"/><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jpg"/><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jpg"/><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jpg"/><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jpg"/><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jpg"/><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jpg"/><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jpg"/><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g"/><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jpg"/><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jpg"/><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jpg"/><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jpg"/><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jpg"/><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jpg"/><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jpg"/><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jpg"/><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jpg"/><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jpg"/><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jpg"/><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jpg"/><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jpg"/><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jpg"/><Relationship Id="rId3"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g"/><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 Id="rId3"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Introducing Google Cloud</a:t>
            </a:r>
          </a:p>
        </p:txBody>
      </p:sp>
      <p:pic>
        <p:nvPicPr>
          <p:cNvPr id="3" name="Picture 2" descr="image1.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Overview of cloud computing</a:t>
            </a:r>
          </a:p>
          <a:p>
            <a:pPr>
              <a:defRPr sz="2400"/>
            </a:pPr>
            <a:r>
              <a:t>IaaS and PaaS</a:t>
            </a:r>
          </a:p>
          <a:p>
            <a:pPr>
              <a:defRPr sz="2400"/>
            </a:pPr>
            <a:r>
              <a:t>Google Cloud network</a:t>
            </a:r>
          </a:p>
          <a:p>
            <a:pPr>
              <a:defRPr sz="2400"/>
            </a:pPr>
            <a:r>
              <a:t>Environmental impact</a:t>
            </a:r>
          </a:p>
          <a:p>
            <a:pPr>
              <a:defRPr sz="2400"/>
            </a:pPr>
            <a:r>
              <a:t>Security</a:t>
            </a:r>
          </a:p>
          <a:p>
            <a:pPr>
              <a:defRPr sz="2400"/>
            </a:pPr>
            <a:r>
              <a:t>Open APIs and open source</a:t>
            </a:r>
          </a:p>
          <a:p>
            <a:pPr>
              <a:defRPr sz="2400"/>
            </a:pPr>
            <a:r>
              <a:t>Pricing and billing</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Cloud History - Virtualization</a:t>
            </a:r>
          </a:p>
        </p:txBody>
      </p:sp>
      <p:pic>
        <p:nvPicPr>
          <p:cNvPr id="3" name="Picture 2" descr="image18.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Second Wave</a:t>
            </a:r>
          </a:p>
          <a:p>
            <a:pPr>
              <a:defRPr sz="2400"/>
            </a:pPr>
            <a:r>
              <a:t>Virtualized data centers</a:t>
            </a:r>
          </a:p>
          <a:p>
            <a:pPr>
              <a:defRPr sz="2400"/>
            </a:pPr>
            <a:r>
              <a:t>Share similarities with past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User-Controlled Environment</a:t>
            </a:r>
          </a:p>
        </p:txBody>
      </p:sp>
      <p:pic>
        <p:nvPicPr>
          <p:cNvPr id="3" name="Picture 2" descr="image19.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User-controlled environment</a:t>
            </a:r>
          </a:p>
          <a:p>
            <a:pPr>
              <a:defRPr sz="2400"/>
            </a:pPr>
            <a:r>
              <a:t>User-configured environment</a:t>
            </a:r>
          </a:p>
          <a:p>
            <a:pPr>
              <a:defRPr sz="2400"/>
            </a:pPr>
            <a:r>
              <a:t>Enterprises maintain infrastructure</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Cloud History - Containers</a:t>
            </a:r>
          </a:p>
        </p:txBody>
      </p:sp>
      <p:pic>
        <p:nvPicPr>
          <p:cNvPr id="3" name="Picture 2" descr="image2.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Third Wave</a:t>
            </a:r>
          </a:p>
          <a:p>
            <a:pPr>
              <a:defRPr sz="2400"/>
            </a:pPr>
            <a:r>
              <a:t>Container-based architecture</a:t>
            </a:r>
          </a:p>
          <a:p>
            <a:pPr>
              <a:defRPr sz="2400"/>
            </a:pPr>
            <a:r>
              <a:t>Automated and elastic cloud</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Google Cloud Today</a:t>
            </a:r>
          </a:p>
        </p:txBody>
      </p:sp>
      <p:pic>
        <p:nvPicPr>
          <p:cNvPr id="3" name="Picture 2" descr="image20.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Third-wave cloud available</a:t>
            </a:r>
          </a:p>
          <a:p>
            <a:pPr>
              <a:defRPr sz="2400"/>
            </a:pPr>
            <a:r>
              <a:t>Every company is a data company</a:t>
            </a:r>
          </a:p>
          <a:p>
            <a:pPr>
              <a:defRPr sz="2400"/>
            </a:pPr>
            <a:r>
              <a:t>Software is key</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Cloud Service Offerings</a:t>
            </a:r>
          </a:p>
        </p:txBody>
      </p:sp>
      <p:pic>
        <p:nvPicPr>
          <p:cNvPr id="3" name="Picture 2" descr="image21.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PaaS - Platform as a service</a:t>
            </a:r>
          </a:p>
          <a:p>
            <a:pPr>
              <a:defRPr sz="2400"/>
            </a:pPr>
            <a:r>
              <a:t>IaaS - Infrastructure as a service</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IaaS</a:t>
            </a:r>
          </a:p>
        </p:txBody>
      </p:sp>
      <p:pic>
        <p:nvPicPr>
          <p:cNvPr id="3" name="Picture 2" descr="image22.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IaaS provides on-demand</a:t>
            </a:r>
          </a:p>
          <a:p>
            <a:pPr>
              <a:defRPr sz="2400"/>
            </a:pPr>
            <a:r>
              <a:t>Infrastructure via the cloud</a:t>
            </a:r>
          </a:p>
          <a:p>
            <a:pPr>
              <a:defRPr sz="2400"/>
            </a:pPr>
            <a:r>
              <a:t>Storage</a:t>
            </a:r>
          </a:p>
          <a:p>
            <a:pPr>
              <a:defRPr sz="2400"/>
            </a:pPr>
            <a:r>
              <a:t>Raw compute</a:t>
            </a:r>
          </a:p>
          <a:p>
            <a:pPr>
              <a:defRPr sz="2400"/>
            </a:pPr>
            <a:r>
              <a:t>Network capabilities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PaaS</a:t>
            </a:r>
          </a:p>
        </p:txBody>
      </p:sp>
      <p:pic>
        <p:nvPicPr>
          <p:cNvPr id="3" name="Picture 2" descr="image23.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PaaS manages hardware/software</a:t>
            </a:r>
          </a:p>
          <a:p>
            <a:pPr>
              <a:defRPr sz="2400"/>
            </a:pPr>
            <a:r>
              <a:t>Bind code to libraries</a:t>
            </a:r>
          </a:p>
          <a:p>
            <a:pPr>
              <a:defRPr sz="2400"/>
            </a:pPr>
            <a:r>
              <a:t>Focus on application logic</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Payment Models</a:t>
            </a:r>
          </a:p>
        </p:txBody>
      </p:sp>
      <p:pic>
        <p:nvPicPr>
          <p:cNvPr id="3" name="Picture 2" descr="image24.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IaaS: Pay for allocation</a:t>
            </a:r>
          </a:p>
          <a:p>
            <a:pPr>
              <a:defRPr sz="2400"/>
            </a:pPr>
            <a:r>
              <a:t>PaaS: Pay for use</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Evolution of Cloud</a:t>
            </a:r>
          </a:p>
        </p:txBody>
      </p:sp>
      <p:pic>
        <p:nvPicPr>
          <p:cNvPr id="3" name="Picture 2" descr="image25.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Managed resources</a:t>
            </a:r>
          </a:p>
          <a:p>
            <a:pPr>
              <a:defRPr sz="2400"/>
            </a:pPr>
            <a:r>
              <a:t>Managed services</a:t>
            </a:r>
          </a:p>
          <a:p>
            <a:pPr>
              <a:defRPr sz="2400"/>
            </a:pPr>
            <a:r>
              <a:t>Deliver products/services</a:t>
            </a:r>
          </a:p>
          <a:p>
            <a:pPr>
              <a:defRPr sz="2400"/>
            </a:pPr>
            <a:r>
              <a:t>More reliably and quickly</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SaaS</a:t>
            </a:r>
          </a:p>
        </p:txBody>
      </p:sp>
      <p:pic>
        <p:nvPicPr>
          <p:cNvPr id="3" name="Picture 2" descr="image26.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Entire application stack</a:t>
            </a:r>
          </a:p>
          <a:p>
            <a:pPr>
              <a:defRPr sz="2400"/>
            </a:pPr>
            <a:r>
              <a:t>Accessed over the internet</a:t>
            </a:r>
          </a:p>
          <a:p>
            <a:pPr>
              <a:defRPr sz="2400"/>
            </a:pPr>
            <a:r>
              <a:t>Google Workspace examples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What is Cloud?</a:t>
            </a:r>
          </a:p>
        </p:txBody>
      </p:sp>
      <p:pic>
        <p:nvPicPr>
          <p:cNvPr id="3" name="Picture 2" descr="image10.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US National Institute</a:t>
            </a:r>
          </a:p>
          <a:p>
            <a:pPr>
              <a:defRPr sz="2400"/>
            </a:pPr>
            <a:r>
              <a:t>Standards and Technology</a:t>
            </a:r>
          </a:p>
          <a:p>
            <a:pPr>
              <a:defRPr sz="2400"/>
            </a:pPr>
            <a:r>
              <a:t>Cloud computing</a:t>
            </a: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Google Cloud Network</a:t>
            </a:r>
          </a:p>
        </p:txBody>
      </p:sp>
      <p:pic>
        <p:nvPicPr>
          <p:cNvPr id="3" name="Picture 2" descr="image27.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IaaS and PaaS</a:t>
            </a:r>
          </a:p>
          <a:p>
            <a:pPr>
              <a:defRPr sz="2400"/>
            </a:pPr>
            <a:r>
              <a:t>Google Cloud network</a:t>
            </a:r>
          </a:p>
          <a:p>
            <a:pPr>
              <a:defRPr sz="2400"/>
            </a:pPr>
            <a:r>
              <a:t>Environmental impact</a:t>
            </a:r>
          </a:p>
          <a:p>
            <a:pPr>
              <a:defRPr sz="2400"/>
            </a:pPr>
            <a:r>
              <a:t>Security</a:t>
            </a:r>
          </a:p>
          <a:p>
            <a:pPr>
              <a:defRPr sz="2400"/>
            </a:pPr>
            <a:r>
              <a:t>Open APIs and open source</a:t>
            </a:r>
          </a:p>
          <a:p>
            <a:pPr>
              <a:defRPr sz="2400"/>
            </a:pPr>
            <a:r>
              <a:t>Pricing and billing</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Google's Network</a:t>
            </a:r>
          </a:p>
        </p:txBody>
      </p:sp>
      <p:pic>
        <p:nvPicPr>
          <p:cNvPr id="3" name="Picture 2" descr="image28.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Largest network of its kind</a:t>
            </a:r>
          </a:p>
          <a:p>
            <a:pPr>
              <a:defRPr sz="2400"/>
            </a:pPr>
            <a:r>
              <a:t>Billions of dollars invested</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High Throughput Design</a:t>
            </a:r>
          </a:p>
        </p:txBody>
      </p:sp>
      <p:pic>
        <p:nvPicPr>
          <p:cNvPr id="3" name="Picture 2" descr="image29.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High throughput</a:t>
            </a:r>
          </a:p>
          <a:p>
            <a:pPr>
              <a:defRPr sz="2400"/>
            </a:pPr>
            <a:r>
              <a:t>Low latencies</a:t>
            </a:r>
          </a:p>
          <a:p>
            <a:pPr>
              <a:defRPr sz="2400"/>
            </a:pPr>
            <a:r>
              <a:t>&gt;100 caching nodes</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Infrastructure Locations</a:t>
            </a:r>
          </a:p>
        </p:txBody>
      </p:sp>
      <p:pic>
        <p:nvPicPr>
          <p:cNvPr id="3" name="Picture 2" descr="image3.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North America</a:t>
            </a:r>
          </a:p>
          <a:p>
            <a:pPr>
              <a:defRPr sz="2400"/>
            </a:pPr>
            <a:r>
              <a:t>South America</a:t>
            </a:r>
          </a:p>
          <a:p>
            <a:pPr>
              <a:defRPr sz="2400"/>
            </a:pPr>
            <a:r>
              <a:t>Europe</a:t>
            </a:r>
          </a:p>
          <a:p>
            <a:pPr>
              <a:defRPr sz="2400"/>
            </a:pPr>
            <a:r>
              <a:t>Asia</a:t>
            </a:r>
          </a:p>
          <a:p>
            <a:pPr>
              <a:defRPr sz="2400"/>
            </a:pPr>
            <a:r>
              <a:t>Australia</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Regions and Zones</a:t>
            </a:r>
          </a:p>
        </p:txBody>
      </p:sp>
      <p:pic>
        <p:nvPicPr>
          <p:cNvPr id="3" name="Picture 2" descr="image30.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Location</a:t>
            </a:r>
          </a:p>
          <a:p>
            <a:pPr>
              <a:defRPr sz="2400"/>
            </a:pPr>
            <a:r>
              <a:t>Regions</a:t>
            </a:r>
          </a:p>
          <a:p>
            <a:pPr>
              <a:defRPr sz="2400"/>
            </a:pPr>
            <a:r>
              <a:t>Zones</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Regions Contain Zones</a:t>
            </a:r>
          </a:p>
        </p:txBody>
      </p:sp>
      <p:pic>
        <p:nvPicPr>
          <p:cNvPr id="3" name="Picture 2" descr="image31.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Region</a:t>
            </a:r>
          </a:p>
          <a:p>
            <a:pPr>
              <a:defRPr sz="2400"/>
            </a:pPr>
            <a:r>
              <a:t>Zones</a:t>
            </a:r>
          </a:p>
          <a:p>
            <a:pPr>
              <a:defRPr sz="2400"/>
            </a:pPr>
            <a:r>
              <a:t>London/europe-west2</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Resource Redundancy</a:t>
            </a:r>
          </a:p>
        </p:txBody>
      </p:sp>
      <p:pic>
        <p:nvPicPr>
          <p:cNvPr id="3" name="Picture 2" descr="image32.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Zones are where resources deploy</a:t>
            </a:r>
          </a:p>
          <a:p>
            <a:pPr>
              <a:defRPr sz="2400"/>
            </a:pPr>
            <a:r>
              <a:t>Virtual Machine</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Run Resources</a:t>
            </a:r>
          </a:p>
        </p:txBody>
      </p:sp>
      <p:pic>
        <p:nvPicPr>
          <p:cNvPr id="3" name="Picture 2" descr="image33.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Run resources in regions</a:t>
            </a:r>
          </a:p>
          <a:p>
            <a:pPr>
              <a:defRPr sz="2400"/>
            </a:pPr>
            <a:r>
              <a:t>Natural disaster</a:t>
            </a:r>
          </a:p>
          <a:p>
            <a:pPr>
              <a:defRPr sz="2400"/>
            </a:pPr>
            <a:r>
              <a:t>Application</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Multi-Region Services</a:t>
            </a:r>
          </a:p>
        </p:txBody>
      </p:sp>
      <p:pic>
        <p:nvPicPr>
          <p:cNvPr id="3" name="Picture 2" descr="image34.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Regions</a:t>
            </a:r>
          </a:p>
          <a:p>
            <a:pPr>
              <a:defRPr sz="2400"/>
            </a:pPr>
            <a:r>
              <a:t>Eur3 - Europe</a:t>
            </a:r>
          </a:p>
          <a:p>
            <a:pPr>
              <a:defRPr sz="2400"/>
            </a:pPr>
            <a:r>
              <a:t>The Netherlands</a:t>
            </a:r>
          </a:p>
          <a:p>
            <a:pPr>
              <a:defRPr sz="2400"/>
            </a:pPr>
            <a:r>
              <a:t>Belgium</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Zones and Regions</a:t>
            </a:r>
          </a:p>
        </p:txBody>
      </p:sp>
      <p:pic>
        <p:nvPicPr>
          <p:cNvPr id="3" name="Picture 2" descr="image35.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Zones</a:t>
            </a:r>
          </a:p>
          <a:p>
            <a:pPr>
              <a:defRPr sz="2400"/>
            </a:pPr>
            <a:r>
              <a:t>Regions</a:t>
            </a:r>
          </a:p>
          <a:p>
            <a:pPr>
              <a:defRPr sz="2400"/>
            </a:pPr>
            <a:r>
              <a:t>cloud.google.com/about/locations</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IT Traits</a:t>
            </a:r>
          </a:p>
        </p:txBody>
      </p:sp>
      <p:pic>
        <p:nvPicPr>
          <p:cNvPr id="3" name="Picture 2" descr="image11.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On-demand, self-service</a:t>
            </a:r>
          </a:p>
          <a:p>
            <a:pPr>
              <a:defRPr sz="2400"/>
            </a:pPr>
            <a:r>
              <a:t>Access over the internet</a:t>
            </a:r>
          </a:p>
          <a:p>
            <a:pPr>
              <a:defRPr sz="2400"/>
            </a:pPr>
            <a:r>
              <a:t>Provider allocates resources</a:t>
            </a:r>
          </a:p>
          <a:p>
            <a:pPr>
              <a:defRPr sz="2400"/>
            </a:pPr>
            <a:r>
              <a:t>Resources are elastic</a:t>
            </a:r>
          </a:p>
          <a:p>
            <a:pPr>
              <a:defRPr sz="2400"/>
            </a:pPr>
            <a:r>
              <a:t>Pay for use/reservation</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Environmental Impact</a:t>
            </a:r>
          </a:p>
        </p:txBody>
      </p:sp>
      <p:pic>
        <p:nvPicPr>
          <p:cNvPr id="3" name="Picture 2" descr="image36.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IaaS and PaaS</a:t>
            </a:r>
          </a:p>
          <a:p>
            <a:pPr>
              <a:defRPr sz="2400"/>
            </a:pPr>
            <a:r>
              <a:t>Google Cloud network</a:t>
            </a:r>
          </a:p>
          <a:p>
            <a:pPr>
              <a:defRPr sz="2400"/>
            </a:pPr>
            <a:r>
              <a:t>Environmental impact</a:t>
            </a:r>
          </a:p>
          <a:p>
            <a:pPr>
              <a:defRPr sz="2400"/>
            </a:pPr>
            <a:r>
              <a:t>Security</a:t>
            </a:r>
          </a:p>
          <a:p>
            <a:pPr>
              <a:defRPr sz="2400"/>
            </a:pPr>
            <a:r>
              <a:t>Open APIs and open source</a:t>
            </a:r>
          </a:p>
          <a:p>
            <a:pPr>
              <a:defRPr sz="2400"/>
            </a:pPr>
            <a:r>
              <a:t>Pricing and billing</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Data Center Consumption</a:t>
            </a:r>
          </a:p>
        </p:txBody>
      </p:sp>
      <p:pic>
        <p:nvPicPr>
          <p:cNvPr id="3" name="Picture 2" descr="image37.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2% of world's electricity</a:t>
            </a:r>
          </a:p>
          <a:p>
            <a:pPr>
              <a:defRPr sz="2400"/>
            </a:pPr>
            <a:r>
              <a:t>Data center consumption</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Efficiency and Waste</a:t>
            </a:r>
          </a:p>
        </p:txBody>
      </p:sp>
      <p:pic>
        <p:nvPicPr>
          <p:cNvPr id="3" name="Picture 2" descr="image38.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Google aims to improve</a:t>
            </a:r>
          </a:p>
          <a:p>
            <a:pPr>
              <a:defRPr sz="2400"/>
            </a:pPr>
            <a:r>
              <a:t>Efficiency and reduce waste</a:t>
            </a:r>
          </a:p>
          <a:p>
            <a:pPr>
              <a:defRPr sz="2400"/>
            </a:pPr>
            <a:r>
              <a:t>ISO 14001 certified</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Hamina, Finland</a:t>
            </a:r>
          </a:p>
        </p:txBody>
      </p:sp>
      <p:pic>
        <p:nvPicPr>
          <p:cNvPr id="3" name="Picture 2" descr="image39.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Google’s data center</a:t>
            </a:r>
          </a:p>
          <a:p>
            <a:pPr>
              <a:defRPr sz="2400"/>
            </a:pPr>
            <a:r>
              <a:t>Hamina, Finland</a:t>
            </a:r>
          </a:p>
          <a:p>
            <a:pPr>
              <a:defRPr sz="2400"/>
            </a:pPr>
            <a:r>
              <a:t>Advanced and efficient</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Sustainability Commitment</a:t>
            </a:r>
          </a:p>
        </p:txBody>
      </p:sp>
      <p:pic>
        <p:nvPicPr>
          <p:cNvPr id="3" name="Picture 2" descr="image4.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Renewable energy</a:t>
            </a:r>
          </a:p>
          <a:p>
            <a:pPr>
              <a:defRPr sz="2400"/>
            </a:pPr>
            <a:r>
              <a:t>Carbon neutral</a:t>
            </a:r>
          </a:p>
          <a:p>
            <a:pPr>
              <a:defRPr sz="2400"/>
            </a:pPr>
            <a:r>
              <a:t>Carbon free</a:t>
            </a:r>
          </a:p>
          <a:p>
            <a:pPr>
              <a:defRPr sz="2400"/>
            </a:pPr>
            <a:r>
              <a:t>100% by 2030</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Security Focus</a:t>
            </a:r>
          </a:p>
        </p:txBody>
      </p:sp>
      <p:pic>
        <p:nvPicPr>
          <p:cNvPr id="3" name="Picture 2" descr="image40.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IaaS and PaaS</a:t>
            </a:r>
          </a:p>
          <a:p>
            <a:pPr>
              <a:defRPr sz="2400"/>
            </a:pPr>
            <a:r>
              <a:t>Google Cloud network</a:t>
            </a:r>
          </a:p>
          <a:p>
            <a:pPr>
              <a:defRPr sz="2400"/>
            </a:pPr>
            <a:r>
              <a:t>Environmental impact</a:t>
            </a:r>
          </a:p>
          <a:p>
            <a:pPr>
              <a:defRPr sz="2400"/>
            </a:pPr>
            <a:r>
              <a:t>Security</a:t>
            </a:r>
          </a:p>
          <a:p>
            <a:pPr>
              <a:defRPr sz="2400"/>
            </a:pPr>
            <a:r>
              <a:t>Open APIs and open source</a:t>
            </a:r>
          </a:p>
          <a:p>
            <a:pPr>
              <a:defRPr sz="2400"/>
            </a:pPr>
            <a:r>
              <a:t>Pricing and billing</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Designed For Security</a:t>
            </a:r>
          </a:p>
        </p:txBody>
      </p:sp>
      <p:pic>
        <p:nvPicPr>
          <p:cNvPr id="3" name="Picture 2" descr="image41.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Google Cloud is</a:t>
            </a:r>
          </a:p>
          <a:p>
            <a:pPr>
              <a:defRPr sz="2400"/>
            </a:pPr>
            <a:r>
              <a:t>Designed with</a:t>
            </a:r>
          </a:p>
          <a:p>
            <a:pPr>
              <a:defRPr sz="2400"/>
            </a:pPr>
            <a:r>
              <a:t>Security in mind</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Hardware Infrastructure</a:t>
            </a:r>
          </a:p>
        </p:txBody>
      </p:sp>
      <p:pic>
        <p:nvPicPr>
          <p:cNvPr id="3" name="Picture 2" descr="image42.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Hardware infrastructure level</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Hardware</a:t>
            </a:r>
          </a:p>
        </p:txBody>
      </p:sp>
      <p:pic>
        <p:nvPicPr>
          <p:cNvPr id="3" name="Picture 2" descr="image43.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Hardware design</a:t>
            </a:r>
          </a:p>
          <a:p>
            <a:pPr>
              <a:defRPr sz="2400"/>
            </a:pPr>
            <a:r>
              <a:t>Secure boot stack</a:t>
            </a:r>
          </a:p>
          <a:p>
            <a:pPr>
              <a:defRPr sz="2400"/>
            </a:pPr>
            <a:r>
              <a:t>Premises security</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Service Deployment</a:t>
            </a:r>
          </a:p>
        </p:txBody>
      </p:sp>
      <p:pic>
        <p:nvPicPr>
          <p:cNvPr id="3" name="Picture 2" descr="image44.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Service deployment level</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Self-Service</a:t>
            </a:r>
          </a:p>
        </p:txBody>
      </p:sp>
      <p:pic>
        <p:nvPicPr>
          <p:cNvPr id="3" name="Picture 2" descr="image12.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On-demand, self-service</a:t>
            </a:r>
          </a:p>
          <a:p>
            <a:pPr>
              <a:defRPr sz="2400"/>
            </a:pPr>
            <a:r>
              <a:t>Users get processing power</a:t>
            </a:r>
          </a:p>
          <a:p>
            <a:pPr>
              <a:defRPr sz="2400"/>
            </a:pPr>
            <a:r>
              <a:t>No need for intervention</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Inter-Service</a:t>
            </a:r>
          </a:p>
        </p:txBody>
      </p:sp>
      <p:pic>
        <p:nvPicPr>
          <p:cNvPr id="3" name="Picture 2" descr="image45.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Encryption of</a:t>
            </a:r>
          </a:p>
          <a:p>
            <a:pPr>
              <a:defRPr sz="2400"/>
            </a:pPr>
            <a:r>
              <a:t>Inter-service communication</a:t>
            </a:r>
          </a:p>
          <a:p>
            <a:pPr>
              <a:defRPr sz="2400"/>
            </a:pPr>
            <a:r>
              <a:t>Services use RPCs</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User Identity</a:t>
            </a:r>
          </a:p>
        </p:txBody>
      </p:sp>
      <p:pic>
        <p:nvPicPr>
          <p:cNvPr id="3" name="Picture 2" descr="image46.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User identity level</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Centralized Services</a:t>
            </a:r>
          </a:p>
        </p:txBody>
      </p:sp>
      <p:pic>
        <p:nvPicPr>
          <p:cNvPr id="3" name="Picture 2" descr="image47.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Intelligently challenges users</a:t>
            </a:r>
          </a:p>
          <a:p>
            <a:pPr>
              <a:defRPr sz="2400"/>
            </a:pPr>
            <a:r>
              <a:t>Users can use secondary factors</a:t>
            </a:r>
          </a:p>
          <a:p>
            <a:pPr>
              <a:defRPr sz="2400"/>
            </a:pPr>
            <a:r>
              <a:t>Including U2F open standard</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Storage Services</a:t>
            </a:r>
          </a:p>
        </p:txBody>
      </p:sp>
      <p:pic>
        <p:nvPicPr>
          <p:cNvPr id="3" name="Picture 2" descr="image48.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Storage services level</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Encryption At Rest</a:t>
            </a:r>
          </a:p>
        </p:txBody>
      </p:sp>
      <p:pic>
        <p:nvPicPr>
          <p:cNvPr id="3" name="Picture 2" descr="image49.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Encryption at rest</a:t>
            </a:r>
          </a:p>
          <a:p>
            <a:pPr>
              <a:defRPr sz="2400"/>
            </a:pPr>
            <a:r>
              <a:t>Indirectly via storage services</a:t>
            </a:r>
          </a:p>
          <a:p>
            <a:pPr>
              <a:defRPr sz="2400"/>
            </a:pPr>
            <a:r>
              <a:t>Centrally managed keys</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Internet Communication</a:t>
            </a:r>
          </a:p>
        </p:txBody>
      </p:sp>
      <p:pic>
        <p:nvPicPr>
          <p:cNvPr id="3" name="Picture 2" descr="image5.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Internet communication level</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DoS Protection</a:t>
            </a:r>
          </a:p>
        </p:txBody>
      </p:sp>
      <p:pic>
        <p:nvPicPr>
          <p:cNvPr id="3" name="Picture 2" descr="image50.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Google Front End (“GFE”)</a:t>
            </a:r>
          </a:p>
          <a:p>
            <a:pPr>
              <a:defRPr sz="2400"/>
            </a:pPr>
            <a:r>
              <a:t>Denial of Service (“DoS”) protection</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Operational Security</a:t>
            </a:r>
          </a:p>
        </p:txBody>
      </p:sp>
      <p:pic>
        <p:nvPicPr>
          <p:cNvPr id="3" name="Picture 2" descr="image51.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Operational security level</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Machine Intelligence</a:t>
            </a:r>
          </a:p>
        </p:txBody>
      </p:sp>
      <p:pic>
        <p:nvPicPr>
          <p:cNvPr id="3" name="Picture 2" descr="image52.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Intrusion detection</a:t>
            </a:r>
          </a:p>
          <a:p>
            <a:pPr>
              <a:defRPr sz="2400"/>
            </a:pPr>
            <a:r>
              <a:t>Reducing insider risk</a:t>
            </a:r>
          </a:p>
          <a:p>
            <a:pPr>
              <a:defRPr sz="2400"/>
            </a:pPr>
            <a:r>
              <a:t>Employee U2F use</a:t>
            </a:r>
          </a:p>
          <a:p>
            <a:pPr>
              <a:defRPr sz="2400"/>
            </a:pPr>
            <a:r>
              <a:t>Software development practices</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Security Design</a:t>
            </a:r>
          </a:p>
        </p:txBody>
      </p:sp>
      <p:pic>
        <p:nvPicPr>
          <p:cNvPr id="3" name="Picture 2" descr="image53.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More info:</a:t>
            </a:r>
          </a:p>
          <a:p>
            <a:pPr>
              <a:defRPr sz="2400"/>
            </a:pPr>
            <a:r>
              <a:t>cloud.google.com/security/security-design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Internet Access</a:t>
            </a:r>
          </a:p>
        </p:txBody>
      </p:sp>
      <p:pic>
        <p:nvPicPr>
          <p:cNvPr id="3" name="Picture 2" descr="image13.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Access over the internet</a:t>
            </a:r>
          </a:p>
          <a:p>
            <a:pPr>
              <a:defRPr sz="2400"/>
            </a:pPr>
            <a:r>
              <a:t>Access to resources</a:t>
            </a:r>
          </a:p>
          <a:p>
            <a:pPr>
              <a:defRPr sz="2400"/>
            </a:pPr>
            <a:r>
              <a:t>From anywhere</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Open Source Focus</a:t>
            </a:r>
          </a:p>
        </p:txBody>
      </p:sp>
      <p:pic>
        <p:nvPicPr>
          <p:cNvPr id="3" name="Picture 2" descr="image54.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IaaS and PaaS</a:t>
            </a:r>
          </a:p>
          <a:p>
            <a:pPr>
              <a:defRPr sz="2400"/>
            </a:pPr>
            <a:r>
              <a:t>Google Cloud network</a:t>
            </a:r>
          </a:p>
          <a:p>
            <a:pPr>
              <a:defRPr sz="2400"/>
            </a:pPr>
            <a:r>
              <a:t>Environmental impact</a:t>
            </a:r>
          </a:p>
          <a:p>
            <a:pPr>
              <a:defRPr sz="2400"/>
            </a:pPr>
            <a:r>
              <a:t>Security</a:t>
            </a:r>
          </a:p>
          <a:p>
            <a:pPr>
              <a:defRPr sz="2400"/>
            </a:pPr>
            <a:r>
              <a:t>Open APIs and open source</a:t>
            </a:r>
          </a:p>
          <a:p>
            <a:pPr>
              <a:defRPr sz="2400"/>
            </a:pPr>
            <a:r>
              <a:t>Pricing and billing</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Open-Source Friendly</a:t>
            </a:r>
          </a:p>
        </p:txBody>
      </p:sp>
      <p:pic>
        <p:nvPicPr>
          <p:cNvPr id="3" name="Picture 2" descr="image55.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Avoid vendor lock-in</a:t>
            </a:r>
          </a:p>
          <a:p>
            <a:pPr>
              <a:defRPr sz="2400"/>
            </a:pPr>
            <a:r>
              <a:t>Run applications elsewhere</a:t>
            </a:r>
          </a:p>
          <a:p>
            <a:pPr>
              <a:defRPr sz="2400"/>
            </a:pPr>
            <a:r>
              <a:t>Publish open source tech</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TensorFlow Ecosystem</a:t>
            </a:r>
          </a:p>
        </p:txBody>
      </p:sp>
      <p:pic>
        <p:nvPicPr>
          <p:cNvPr id="3" name="Picture 2" descr="image56.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TensorFlow is open source</a:t>
            </a:r>
          </a:p>
          <a:p>
            <a:pPr>
              <a:defRPr sz="2400"/>
            </a:pPr>
            <a:r>
              <a:t>Library for machine learning</a:t>
            </a:r>
          </a:p>
          <a:p>
            <a:pPr>
              <a:defRPr sz="2400"/>
            </a:pPr>
            <a:r>
              <a:t>Works with Google Cloud</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Interoperability</a:t>
            </a:r>
          </a:p>
        </p:txBody>
      </p:sp>
      <p:pic>
        <p:nvPicPr>
          <p:cNvPr id="3" name="Picture 2" descr="image57.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Mix and match microservices</a:t>
            </a:r>
          </a:p>
          <a:p>
            <a:pPr>
              <a:defRPr sz="2400"/>
            </a:pPr>
            <a:r>
              <a:t>Across different clouds</a:t>
            </a:r>
          </a:p>
          <a:p>
            <a:pPr>
              <a:defRPr sz="2400"/>
            </a:pPr>
            <a:r>
              <a:t>Kubernetes</a:t>
            </a:r>
          </a:p>
          <a:p>
            <a:pPr>
              <a:defRPr sz="2400"/>
            </a:pPr>
            <a:r>
              <a:t>GKE</a:t>
            </a:r>
          </a:p>
          <a:p>
            <a:pPr>
              <a:defRPr sz="2400"/>
            </a:pPr>
            <a:r>
              <a:t>Cloud Observability</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Pricing Structure</a:t>
            </a:r>
          </a:p>
        </p:txBody>
      </p:sp>
      <p:pic>
        <p:nvPicPr>
          <p:cNvPr id="3" name="Picture 2" descr="image58.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IaaS and PaaS</a:t>
            </a:r>
          </a:p>
          <a:p>
            <a:pPr>
              <a:defRPr sz="2400"/>
            </a:pPr>
            <a:r>
              <a:t>Google Cloud network</a:t>
            </a:r>
          </a:p>
          <a:p>
            <a:pPr>
              <a:defRPr sz="2400"/>
            </a:pPr>
            <a:r>
              <a:t>Environmental impact</a:t>
            </a:r>
          </a:p>
          <a:p>
            <a:pPr>
              <a:defRPr sz="2400"/>
            </a:pPr>
            <a:r>
              <a:t>Security</a:t>
            </a:r>
          </a:p>
          <a:p>
            <a:pPr>
              <a:defRPr sz="2400"/>
            </a:pPr>
            <a:r>
              <a:t>Open APIs and open source</a:t>
            </a:r>
          </a:p>
          <a:p>
            <a:pPr>
              <a:defRPr sz="2400"/>
            </a:pPr>
            <a:r>
              <a:t>Pricing and billing</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Per-Second Billing</a:t>
            </a:r>
          </a:p>
        </p:txBody>
      </p:sp>
      <p:pic>
        <p:nvPicPr>
          <p:cNvPr id="3" name="Picture 2" descr="image59.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Google Compute products</a:t>
            </a:r>
          </a:p>
          <a:p>
            <a:pPr>
              <a:defRPr sz="2400"/>
            </a:pPr>
            <a:r>
              <a:t>Billed per-second</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Billing Flexibility</a:t>
            </a:r>
          </a:p>
        </p:txBody>
      </p:sp>
      <p:pic>
        <p:nvPicPr>
          <p:cNvPr id="3" name="Picture 2" descr="image6.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Compute Engine offers:</a:t>
            </a:r>
          </a:p>
          <a:p>
            <a:pPr>
              <a:defRPr sz="2400"/>
            </a:pPr>
            <a:r>
              <a:t>Sustained-use discounts</a:t>
            </a:r>
          </a:p>
          <a:p>
            <a:pPr>
              <a:defRPr sz="2400"/>
            </a:pPr>
            <a:r>
              <a:t>Custom virtual machine types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Pricing Calculator</a:t>
            </a:r>
          </a:p>
        </p:txBody>
      </p:sp>
      <p:pic>
        <p:nvPicPr>
          <p:cNvPr id="3" name="Picture 2" descr="image60.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Estimate</a:t>
            </a:r>
          </a:p>
          <a:p>
            <a:pPr>
              <a:defRPr sz="2400"/>
            </a:pPr>
            <a:r>
              <a:t>Instances</a:t>
            </a:r>
          </a:p>
          <a:p>
            <a:pPr>
              <a:defRPr sz="2400"/>
            </a:pPr>
            <a:r>
              <a:t>cloud.google.com/products/calculator</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Budget and Monitor</a:t>
            </a:r>
          </a:p>
        </p:txBody>
      </p:sp>
      <p:pic>
        <p:nvPicPr>
          <p:cNvPr id="3" name="Picture 2" descr="image61.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Budget</a:t>
            </a:r>
          </a:p>
          <a:p>
            <a:pPr>
              <a:defRPr sz="2400"/>
            </a:pPr>
            <a:r>
              <a:t>Alerts</a:t>
            </a:r>
          </a:p>
          <a:p>
            <a:pPr>
              <a:defRPr sz="2400"/>
            </a:pPr>
            <a:r>
              <a:t>Reports</a:t>
            </a:r>
          </a:p>
          <a:p>
            <a:pPr>
              <a:defRPr sz="2400"/>
            </a:pPr>
            <a:r>
              <a:t>Quotas</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Project-Level Quotas</a:t>
            </a:r>
          </a:p>
        </p:txBody>
      </p:sp>
      <p:pic>
        <p:nvPicPr>
          <p:cNvPr id="3" name="Picture 2" descr="image62.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Governs the number</a:t>
            </a:r>
          </a:p>
          <a:p>
            <a:pPr>
              <a:defRPr sz="2400"/>
            </a:pPr>
            <a:r>
              <a:t>of resources in a project</a:t>
            </a:r>
          </a:p>
          <a:p>
            <a:pPr>
              <a:defRPr sz="2400"/>
            </a:pPr>
            <a:r>
              <a:t>Allocation quota</a:t>
            </a:r>
          </a:p>
          <a:p>
            <a:pPr>
              <a:defRPr sz="2400"/>
            </a:pPr>
            <a:r>
              <a:t>Rate quota</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Resource Pools</a:t>
            </a:r>
          </a:p>
        </p:txBody>
      </p:sp>
      <p:pic>
        <p:nvPicPr>
          <p:cNvPr id="3" name="Picture 2" descr="image14.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Provider allocates resources</a:t>
            </a:r>
          </a:p>
          <a:p>
            <a:pPr>
              <a:defRPr sz="2400"/>
            </a:pPr>
            <a:r>
              <a:t>Provider buys in bulk</a:t>
            </a:r>
          </a:p>
          <a:p>
            <a:pPr>
              <a:defRPr sz="2400"/>
            </a:pPr>
            <a:r>
              <a:t>Savings for customers</a:t>
            </a:r>
          </a:p>
          <a:p>
            <a:pPr>
              <a:defRPr sz="2400"/>
            </a:pPr>
            <a:r>
              <a:t>Don't care about location</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Module Quiz</a:t>
            </a:r>
          </a:p>
        </p:txBody>
      </p:sp>
      <p:pic>
        <p:nvPicPr>
          <p:cNvPr id="3" name="Picture 2" descr="image63.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Quiz Question 1</a:t>
            </a:r>
          </a:p>
        </p:txBody>
      </p:sp>
      <p:pic>
        <p:nvPicPr>
          <p:cNvPr id="3" name="Picture 2" descr="image64.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Benefit of zones in a region?</a:t>
            </a:r>
          </a:p>
          <a:p>
            <a:pPr>
              <a:defRPr sz="2400"/>
            </a:pPr>
            <a:r>
              <a:t>A. Fault tolerance</a:t>
            </a:r>
          </a:p>
          <a:p>
            <a:pPr>
              <a:defRPr sz="2400"/>
            </a:pPr>
            <a:r>
              <a:t>B. Performance</a:t>
            </a:r>
          </a:p>
          <a:p>
            <a:pPr>
              <a:defRPr sz="2400"/>
            </a:pPr>
            <a:r>
              <a:t>C. Expand services</a:t>
            </a:r>
          </a:p>
          <a:p>
            <a:pPr>
              <a:defRPr sz="2400"/>
            </a:pPr>
            <a:r>
              <a:t>D. Zone discounts</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Quiz Answer 1</a:t>
            </a:r>
          </a:p>
        </p:txBody>
      </p:sp>
      <p:pic>
        <p:nvPicPr>
          <p:cNvPr id="3" name="Picture 2" descr="image65.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A. Improved fault tolerance</a:t>
            </a:r>
          </a:p>
          <a:p>
            <a:pPr>
              <a:defRPr sz="2400"/>
            </a:pPr>
            <a:r>
              <a:t>Building fault tolerance</a:t>
            </a:r>
          </a:p>
          <a:p>
            <a:pPr>
              <a:defRPr sz="2400"/>
            </a:pPr>
            <a:r>
              <a:t>Spread resources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Quiz Question 2</a:t>
            </a:r>
          </a:p>
        </p:txBody>
      </p:sp>
      <p:pic>
        <p:nvPicPr>
          <p:cNvPr id="3" name="Picture 2" descr="image66.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Type of cloud service?</a:t>
            </a:r>
          </a:p>
          <a:p>
            <a:pPr>
              <a:defRPr sz="2400"/>
            </a:pPr>
            <a:r>
              <a:t>Code to libraries for access</a:t>
            </a:r>
          </a:p>
          <a:p>
            <a:pPr>
              <a:defRPr sz="2400"/>
            </a:pPr>
            <a:r>
              <a:t>A. Hybrid Cloud</a:t>
            </a:r>
          </a:p>
          <a:p>
            <a:pPr>
              <a:defRPr sz="2400"/>
            </a:pPr>
            <a:r>
              <a:t>B. IaaS</a:t>
            </a:r>
          </a:p>
          <a:p>
            <a:pPr>
              <a:defRPr sz="2400"/>
            </a:pPr>
            <a:r>
              <a:t>C. SaaS</a:t>
            </a:r>
          </a:p>
          <a:p>
            <a:pPr>
              <a:defRPr sz="2400"/>
            </a:pPr>
            <a:r>
              <a:t>D. PaaS</a:t>
            </a:r>
          </a:p>
          <a:p>
            <a:pPr>
              <a:defRPr sz="2400"/>
            </a:pPr>
            <a:r>
              <a:t>E. Virtualized data centers</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Quiz Answer 2</a:t>
            </a:r>
          </a:p>
        </p:txBody>
      </p:sp>
      <p:pic>
        <p:nvPicPr>
          <p:cNvPr id="3" name="Picture 2" descr="image67.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D. Platform as a Service</a:t>
            </a:r>
          </a:p>
          <a:p>
            <a:pPr>
              <a:defRPr sz="2400"/>
            </a:pPr>
            <a:r>
              <a:t>Correct!</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Quiz Question 3</a:t>
            </a:r>
          </a:p>
        </p:txBody>
      </p:sp>
      <p:pic>
        <p:nvPicPr>
          <p:cNvPr id="3" name="Picture 2" descr="image68.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Resources in world regions?</a:t>
            </a:r>
          </a:p>
          <a:p>
            <a:pPr>
              <a:defRPr sz="2400"/>
            </a:pPr>
            <a:r>
              <a:t>A. Security</a:t>
            </a:r>
          </a:p>
          <a:p>
            <a:pPr>
              <a:defRPr sz="2400"/>
            </a:pPr>
            <a:r>
              <a:t>B. Discounts</a:t>
            </a:r>
          </a:p>
          <a:p>
            <a:pPr>
              <a:defRPr sz="2400"/>
            </a:pPr>
            <a:r>
              <a:t>C. Localized app versions</a:t>
            </a:r>
          </a:p>
          <a:p>
            <a:pPr>
              <a:defRPr sz="2400"/>
            </a:pPr>
            <a:r>
              <a:t>D. Closer to users, fault tolerance</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Quiz Answer 3</a:t>
            </a:r>
          </a:p>
        </p:txBody>
      </p:sp>
      <p:pic>
        <p:nvPicPr>
          <p:cNvPr id="3" name="Picture 2" descr="image69.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D. Closer to users</a:t>
            </a:r>
          </a:p>
          <a:p>
            <a:pPr>
              <a:defRPr sz="2400"/>
            </a:pPr>
            <a:r>
              <a:t>Improved fault tolerance</a:t>
            </a:r>
          </a:p>
          <a:p>
            <a:pPr>
              <a:defRPr sz="2400"/>
            </a:pPr>
            <a:r>
              <a:t>Correct!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Resource Elasticity</a:t>
            </a:r>
          </a:p>
        </p:txBody>
      </p:sp>
      <p:pic>
        <p:nvPicPr>
          <p:cNvPr id="3" name="Picture 2" descr="image15.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Resources are elastic</a:t>
            </a:r>
          </a:p>
          <a:p>
            <a:pPr>
              <a:defRPr sz="2400"/>
            </a:pPr>
            <a:r>
              <a:t>Flexible resources</a:t>
            </a:r>
          </a:p>
          <a:p>
            <a:pPr>
              <a:defRPr sz="2400"/>
            </a:pPr>
            <a:r>
              <a:t>Scale up and down</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Pay-As-You-Go</a:t>
            </a:r>
          </a:p>
        </p:txBody>
      </p:sp>
      <p:pic>
        <p:nvPicPr>
          <p:cNvPr id="3" name="Picture 2" descr="image16.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Pay for use/reservation</a:t>
            </a:r>
          </a:p>
          <a:p>
            <a:pPr>
              <a:defRPr sz="2400"/>
            </a:pPr>
            <a:r>
              <a:t>Stop using, stop paying</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457200"/>
            <a:ext cx="8229600" cy="731520"/>
          </a:xfrm>
          <a:prstGeom prst="rect">
            <a:avLst/>
          </a:prstGeom>
          <a:noFill/>
        </p:spPr>
        <p:txBody>
          <a:bodyPr wrap="none">
            <a:spAutoFit/>
          </a:bodyPr>
          <a:lstStyle/>
          <a:p>
            <a:pPr algn="ctr">
              <a:defRPr sz="3200"/>
            </a:pPr>
            <a:r>
              <a:t>Cloud History - Colocation</a:t>
            </a:r>
          </a:p>
        </p:txBody>
      </p:sp>
      <p:pic>
        <p:nvPicPr>
          <p:cNvPr id="3" name="Picture 2" descr="image17.jpeg"/>
          <p:cNvPicPr>
            <a:picLocks noChangeAspect="1"/>
          </p:cNvPicPr>
          <p:nvPr/>
        </p:nvPicPr>
        <p:blipFill>
          <a:blip r:embed="rId2"/>
          <a:stretch>
            <a:fillRect/>
          </a:stretch>
        </p:blipFill>
        <p:spPr>
          <a:xfrm>
            <a:off x="457200" y="1188720"/>
            <a:ext cx="8229600" cy="4629150"/>
          </a:xfrm>
          <a:prstGeom prst="rect">
            <a:avLst/>
          </a:prstGeom>
        </p:spPr>
      </p:pic>
      <p:sp>
        <p:nvSpPr>
          <p:cNvPr id="4" name="TextBox 3"/>
          <p:cNvSpPr txBox="1"/>
          <p:nvPr/>
        </p:nvSpPr>
        <p:spPr>
          <a:xfrm>
            <a:off x="457200" y="1188720"/>
            <a:ext cx="8229600" cy="5212080"/>
          </a:xfrm>
          <a:prstGeom prst="rect">
            <a:avLst/>
          </a:prstGeom>
          <a:noFill/>
        </p:spPr>
        <p:txBody>
          <a:bodyPr wrap="square">
            <a:spAutoFit/>
          </a:bodyPr>
          <a:lstStyle/>
          <a:p>
            <a:pPr>
              <a:defRPr sz="2400"/>
            </a:pPr>
            <a:r>
              <a:t>First Wave: Rent</a:t>
            </a:r>
          </a:p>
          <a:p>
            <a:pPr>
              <a:defRPr sz="2400"/>
            </a:pPr>
            <a:r>
              <a:t>Colocation</a:t>
            </a:r>
          </a:p>
          <a:p>
            <a:pPr>
              <a:defRPr sz="2400"/>
            </a:pPr>
            <a:r>
              <a:t>Financial efficiency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